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1"/>
    <p:restoredTop sz="94696"/>
  </p:normalViewPr>
  <p:slideViewPr>
    <p:cSldViewPr snapToGrid="0" snapToObjects="1">
      <p:cViewPr>
        <p:scale>
          <a:sx n="104" d="100"/>
          <a:sy n="104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A12383-7A4C-4A97-83FD-F38F737C5B4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018D1-0DCB-438A-AFD1-B04F4DE342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important to focus on maintaining stock and possibly expanding locations in high traffic areas.</a:t>
          </a:r>
        </a:p>
      </dgm:t>
    </dgm:pt>
    <dgm:pt modelId="{C4E00AC2-5B8F-4328-A9EC-2C19A6FE4737}" type="parTrans" cxnId="{D606900F-3797-412A-991C-7268BB26B763}">
      <dgm:prSet/>
      <dgm:spPr/>
      <dgm:t>
        <a:bodyPr/>
        <a:lstStyle/>
        <a:p>
          <a:endParaRPr lang="en-US"/>
        </a:p>
      </dgm:t>
    </dgm:pt>
    <dgm:pt modelId="{9CADC134-B6C8-4780-996C-9CB465342300}" type="sibTrans" cxnId="{D606900F-3797-412A-991C-7268BB26B7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2EB95B-3EF5-4170-BB4D-42FB223E6F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may be room for growth by promoting CitiBike as a way to enter the city as well as exit it.</a:t>
          </a:r>
        </a:p>
      </dgm:t>
    </dgm:pt>
    <dgm:pt modelId="{1EF97833-DCE9-4F93-BA54-A5EF7682DE96}" type="parTrans" cxnId="{C1A0FF14-DF99-40AF-B372-E66002A10F6D}">
      <dgm:prSet/>
      <dgm:spPr/>
      <dgm:t>
        <a:bodyPr/>
        <a:lstStyle/>
        <a:p>
          <a:endParaRPr lang="en-US"/>
        </a:p>
      </dgm:t>
    </dgm:pt>
    <dgm:pt modelId="{9AE96BFD-E04B-4FB1-B39D-BDAA694019E6}" type="sibTrans" cxnId="{C1A0FF14-DF99-40AF-B372-E66002A10F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EFA107-3A4D-4F31-8DBD-3475413B42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Running promotions during colder months may help cushion the fall-off in usage winter brings.</a:t>
          </a:r>
        </a:p>
      </dgm:t>
    </dgm:pt>
    <dgm:pt modelId="{E05EF587-1575-4AD9-AED2-8D28A35319C4}" type="parTrans" cxnId="{03F186F9-E82E-4395-B5E0-29AB6B4000DF}">
      <dgm:prSet/>
      <dgm:spPr/>
      <dgm:t>
        <a:bodyPr/>
        <a:lstStyle/>
        <a:p>
          <a:endParaRPr lang="en-US"/>
        </a:p>
      </dgm:t>
    </dgm:pt>
    <dgm:pt modelId="{4521705C-70A6-4F12-BE7E-1A42F23E3EEF}" type="sibTrans" cxnId="{03F186F9-E82E-4395-B5E0-29AB6B4000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5280AD-8B8E-41CF-BE1A-F51673B27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Running a special promotion during a warmer month may encourage more users to become subscribers.</a:t>
          </a:r>
        </a:p>
      </dgm:t>
    </dgm:pt>
    <dgm:pt modelId="{EA95B8E0-E9C8-4BD4-A3FA-A4214BFE04A1}" type="parTrans" cxnId="{1F8526ED-327D-41D4-8D3A-07F3579DFF31}">
      <dgm:prSet/>
      <dgm:spPr/>
      <dgm:t>
        <a:bodyPr/>
        <a:lstStyle/>
        <a:p>
          <a:endParaRPr lang="en-US"/>
        </a:p>
      </dgm:t>
    </dgm:pt>
    <dgm:pt modelId="{CE367DC1-8CCF-4428-8F56-9C27462AFDB5}" type="sibTrans" cxnId="{1F8526ED-327D-41D4-8D3A-07F3579DFF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796B12-76C5-41C9-AB98-147B939250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Targeting women should be a priority to expand ridership as they currently under-represented.</a:t>
          </a:r>
        </a:p>
      </dgm:t>
    </dgm:pt>
    <dgm:pt modelId="{84FD841B-803E-47C2-9D67-05528F1D230F}" type="parTrans" cxnId="{A5B401FB-D106-4FAB-8D27-1F4C2ABED940}">
      <dgm:prSet/>
      <dgm:spPr/>
      <dgm:t>
        <a:bodyPr/>
        <a:lstStyle/>
        <a:p>
          <a:endParaRPr lang="en-US"/>
        </a:p>
      </dgm:t>
    </dgm:pt>
    <dgm:pt modelId="{8965B042-E543-4D78-8984-C479284A5302}" type="sibTrans" cxnId="{A5B401FB-D106-4FAB-8D27-1F4C2ABED9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64B619-8023-2D41-9B5C-57B34CEC8D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Investigating the under 20 and student demographic may be worthwhile in expanding ridership.</a:t>
          </a:r>
        </a:p>
      </dgm:t>
    </dgm:pt>
    <dgm:pt modelId="{51407742-CEFE-BE4F-BDB5-7A13EF77A957}" type="parTrans" cxnId="{2532E5B3-FB1A-FB45-AF0A-237B43678BC6}">
      <dgm:prSet/>
      <dgm:spPr/>
      <dgm:t>
        <a:bodyPr/>
        <a:lstStyle/>
        <a:p>
          <a:endParaRPr lang="en-US"/>
        </a:p>
      </dgm:t>
    </dgm:pt>
    <dgm:pt modelId="{2188C746-F8C7-4943-A970-56F9C608DA60}" type="sibTrans" cxnId="{2532E5B3-FB1A-FB45-AF0A-237B43678BC6}">
      <dgm:prSet/>
      <dgm:spPr/>
      <dgm:t>
        <a:bodyPr/>
        <a:lstStyle/>
        <a:p>
          <a:endParaRPr lang="en-US"/>
        </a:p>
      </dgm:t>
    </dgm:pt>
    <dgm:pt modelId="{FEA41B85-4544-4E54-B4CB-F09DCB2B76A0}" type="pres">
      <dgm:prSet presAssocID="{EEA12383-7A4C-4A97-83FD-F38F737C5B48}" presName="root" presStyleCnt="0">
        <dgm:presLayoutVars>
          <dgm:dir/>
          <dgm:resizeHandles val="exact"/>
        </dgm:presLayoutVars>
      </dgm:prSet>
      <dgm:spPr/>
    </dgm:pt>
    <dgm:pt modelId="{D31BFFCA-F709-481D-8CE5-D3C4E2DB418E}" type="pres">
      <dgm:prSet presAssocID="{EEA12383-7A4C-4A97-83FD-F38F737C5B48}" presName="container" presStyleCnt="0">
        <dgm:presLayoutVars>
          <dgm:dir/>
          <dgm:resizeHandles val="exact"/>
        </dgm:presLayoutVars>
      </dgm:prSet>
      <dgm:spPr/>
    </dgm:pt>
    <dgm:pt modelId="{5E72C2AD-2F26-4304-BFC2-EF5F5F819B82}" type="pres">
      <dgm:prSet presAssocID="{1F7018D1-0DCB-438A-AFD1-B04F4DE3425F}" presName="compNode" presStyleCnt="0"/>
      <dgm:spPr/>
    </dgm:pt>
    <dgm:pt modelId="{7D306CAA-6506-4F85-A1B9-A1D086A0D42C}" type="pres">
      <dgm:prSet presAssocID="{1F7018D1-0DCB-438A-AFD1-B04F4DE3425F}" presName="iconBgRect" presStyleLbl="bgShp" presStyleIdx="0" presStyleCnt="6"/>
      <dgm:spPr/>
    </dgm:pt>
    <dgm:pt modelId="{02109582-ACD0-49D2-91B9-1D20B8D723E6}" type="pres">
      <dgm:prSet presAssocID="{1F7018D1-0DCB-438A-AFD1-B04F4DE3425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5D2782D-5860-4708-8337-F5AF56B3C6FE}" type="pres">
      <dgm:prSet presAssocID="{1F7018D1-0DCB-438A-AFD1-B04F4DE3425F}" presName="spaceRect" presStyleCnt="0"/>
      <dgm:spPr/>
    </dgm:pt>
    <dgm:pt modelId="{27C8E706-95EB-494C-B4A0-6D71B35F51A3}" type="pres">
      <dgm:prSet presAssocID="{1F7018D1-0DCB-438A-AFD1-B04F4DE3425F}" presName="textRect" presStyleLbl="revTx" presStyleIdx="0" presStyleCnt="6">
        <dgm:presLayoutVars>
          <dgm:chMax val="1"/>
          <dgm:chPref val="1"/>
        </dgm:presLayoutVars>
      </dgm:prSet>
      <dgm:spPr/>
    </dgm:pt>
    <dgm:pt modelId="{75B266DE-6A49-47D1-822E-D7160B29E47C}" type="pres">
      <dgm:prSet presAssocID="{9CADC134-B6C8-4780-996C-9CB465342300}" presName="sibTrans" presStyleLbl="sibTrans2D1" presStyleIdx="0" presStyleCnt="0"/>
      <dgm:spPr/>
    </dgm:pt>
    <dgm:pt modelId="{6A33B43E-8391-47CA-9AD7-D3A94527A71C}" type="pres">
      <dgm:prSet presAssocID="{B42EB95B-3EF5-4170-BB4D-42FB223E6F5C}" presName="compNode" presStyleCnt="0"/>
      <dgm:spPr/>
    </dgm:pt>
    <dgm:pt modelId="{3388B812-39AB-48F8-90B6-36B70E9FDB82}" type="pres">
      <dgm:prSet presAssocID="{B42EB95B-3EF5-4170-BB4D-42FB223E6F5C}" presName="iconBgRect" presStyleLbl="bgShp" presStyleIdx="1" presStyleCnt="6"/>
      <dgm:spPr/>
    </dgm:pt>
    <dgm:pt modelId="{FAD55335-ACE0-4EB6-A07D-E7D028291207}" type="pres">
      <dgm:prSet presAssocID="{B42EB95B-3EF5-4170-BB4D-42FB223E6F5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ing"/>
        </a:ext>
      </dgm:extLst>
    </dgm:pt>
    <dgm:pt modelId="{E03C0DB3-896A-4747-9393-C5DBD175378E}" type="pres">
      <dgm:prSet presAssocID="{B42EB95B-3EF5-4170-BB4D-42FB223E6F5C}" presName="spaceRect" presStyleCnt="0"/>
      <dgm:spPr/>
    </dgm:pt>
    <dgm:pt modelId="{7FA8827E-597F-4DBE-A437-7BEBC46F4E61}" type="pres">
      <dgm:prSet presAssocID="{B42EB95B-3EF5-4170-BB4D-42FB223E6F5C}" presName="textRect" presStyleLbl="revTx" presStyleIdx="1" presStyleCnt="6">
        <dgm:presLayoutVars>
          <dgm:chMax val="1"/>
          <dgm:chPref val="1"/>
        </dgm:presLayoutVars>
      </dgm:prSet>
      <dgm:spPr/>
    </dgm:pt>
    <dgm:pt modelId="{622B6486-ABB2-4E55-9528-5514EAA6A35D}" type="pres">
      <dgm:prSet presAssocID="{9AE96BFD-E04B-4FB1-B39D-BDAA694019E6}" presName="sibTrans" presStyleLbl="sibTrans2D1" presStyleIdx="0" presStyleCnt="0"/>
      <dgm:spPr/>
    </dgm:pt>
    <dgm:pt modelId="{F3B3F20C-B0AD-4E08-BE29-1CEDEAD32D29}" type="pres">
      <dgm:prSet presAssocID="{0CEFA107-3A4D-4F31-8DBD-3475413B42DB}" presName="compNode" presStyleCnt="0"/>
      <dgm:spPr/>
    </dgm:pt>
    <dgm:pt modelId="{5D3D5000-ED41-4B93-81C7-E4C6F60BA788}" type="pres">
      <dgm:prSet presAssocID="{0CEFA107-3A4D-4F31-8DBD-3475413B42DB}" presName="iconBgRect" presStyleLbl="bgShp" presStyleIdx="2" presStyleCnt="6"/>
      <dgm:spPr/>
    </dgm:pt>
    <dgm:pt modelId="{793C94F2-9042-407E-A774-92EB3BF12A38}" type="pres">
      <dgm:prSet presAssocID="{0CEFA107-3A4D-4F31-8DBD-3475413B42D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7FD4B53F-31A5-4602-A703-D856552CAB3E}" type="pres">
      <dgm:prSet presAssocID="{0CEFA107-3A4D-4F31-8DBD-3475413B42DB}" presName="spaceRect" presStyleCnt="0"/>
      <dgm:spPr/>
    </dgm:pt>
    <dgm:pt modelId="{59F033F7-1CB3-4942-9CBF-9396F5EE260C}" type="pres">
      <dgm:prSet presAssocID="{0CEFA107-3A4D-4F31-8DBD-3475413B42DB}" presName="textRect" presStyleLbl="revTx" presStyleIdx="2" presStyleCnt="6">
        <dgm:presLayoutVars>
          <dgm:chMax val="1"/>
          <dgm:chPref val="1"/>
        </dgm:presLayoutVars>
      </dgm:prSet>
      <dgm:spPr/>
    </dgm:pt>
    <dgm:pt modelId="{1600229A-8F82-4B75-85E3-8E6A6CD4C1C4}" type="pres">
      <dgm:prSet presAssocID="{4521705C-70A6-4F12-BE7E-1A42F23E3EEF}" presName="sibTrans" presStyleLbl="sibTrans2D1" presStyleIdx="0" presStyleCnt="0"/>
      <dgm:spPr/>
    </dgm:pt>
    <dgm:pt modelId="{FEE6D492-AFFD-4D58-949B-D4E99BF18166}" type="pres">
      <dgm:prSet presAssocID="{745280AD-8B8E-41CF-BE1A-F51673B27703}" presName="compNode" presStyleCnt="0"/>
      <dgm:spPr/>
    </dgm:pt>
    <dgm:pt modelId="{6ED105F9-8D9B-4AD1-8888-30160ED50C0A}" type="pres">
      <dgm:prSet presAssocID="{745280AD-8B8E-41CF-BE1A-F51673B27703}" presName="iconBgRect" presStyleLbl="bgShp" presStyleIdx="3" presStyleCnt="6"/>
      <dgm:spPr/>
    </dgm:pt>
    <dgm:pt modelId="{222202FC-3C4E-4320-883D-DD8B4E569F13}" type="pres">
      <dgm:prSet presAssocID="{745280AD-8B8E-41CF-BE1A-F51673B2770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02524D41-F38B-4E3D-BF06-80DCE121634D}" type="pres">
      <dgm:prSet presAssocID="{745280AD-8B8E-41CF-BE1A-F51673B27703}" presName="spaceRect" presStyleCnt="0"/>
      <dgm:spPr/>
    </dgm:pt>
    <dgm:pt modelId="{FDABD282-B405-4762-BA80-235E3EDF11A3}" type="pres">
      <dgm:prSet presAssocID="{745280AD-8B8E-41CF-BE1A-F51673B27703}" presName="textRect" presStyleLbl="revTx" presStyleIdx="3" presStyleCnt="6">
        <dgm:presLayoutVars>
          <dgm:chMax val="1"/>
          <dgm:chPref val="1"/>
        </dgm:presLayoutVars>
      </dgm:prSet>
      <dgm:spPr/>
    </dgm:pt>
    <dgm:pt modelId="{6AB5A392-5FCD-403A-A906-74FC03B7E0ED}" type="pres">
      <dgm:prSet presAssocID="{CE367DC1-8CCF-4428-8F56-9C27462AFDB5}" presName="sibTrans" presStyleLbl="sibTrans2D1" presStyleIdx="0" presStyleCnt="0"/>
      <dgm:spPr/>
    </dgm:pt>
    <dgm:pt modelId="{C278DA14-931E-495C-A9B7-91AACFC386E3}" type="pres">
      <dgm:prSet presAssocID="{2C796B12-76C5-41C9-AB98-147B939250D7}" presName="compNode" presStyleCnt="0"/>
      <dgm:spPr/>
    </dgm:pt>
    <dgm:pt modelId="{BCCECF68-FBB5-46E0-BFD8-577B1C73D2DF}" type="pres">
      <dgm:prSet presAssocID="{2C796B12-76C5-41C9-AB98-147B939250D7}" presName="iconBgRect" presStyleLbl="bgShp" presStyleIdx="4" presStyleCnt="6"/>
      <dgm:spPr/>
    </dgm:pt>
    <dgm:pt modelId="{126074F5-0E5C-4552-A808-76E8E9EB3815}" type="pres">
      <dgm:prSet presAssocID="{2C796B12-76C5-41C9-AB98-147B939250D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"/>
        </a:ext>
      </dgm:extLst>
    </dgm:pt>
    <dgm:pt modelId="{EE384EA4-C936-4822-95B7-7BFA54FB7EE7}" type="pres">
      <dgm:prSet presAssocID="{2C796B12-76C5-41C9-AB98-147B939250D7}" presName="spaceRect" presStyleCnt="0"/>
      <dgm:spPr/>
    </dgm:pt>
    <dgm:pt modelId="{30453FEE-FBCA-4D4B-A44F-0AB2FA1D576B}" type="pres">
      <dgm:prSet presAssocID="{2C796B12-76C5-41C9-AB98-147B939250D7}" presName="textRect" presStyleLbl="revTx" presStyleIdx="4" presStyleCnt="6">
        <dgm:presLayoutVars>
          <dgm:chMax val="1"/>
          <dgm:chPref val="1"/>
        </dgm:presLayoutVars>
      </dgm:prSet>
      <dgm:spPr/>
    </dgm:pt>
    <dgm:pt modelId="{70F6B2AE-E191-404B-A578-0AB05C90CFC0}" type="pres">
      <dgm:prSet presAssocID="{8965B042-E543-4D78-8984-C479284A5302}" presName="sibTrans" presStyleLbl="sibTrans2D1" presStyleIdx="0" presStyleCnt="0"/>
      <dgm:spPr/>
    </dgm:pt>
    <dgm:pt modelId="{4CE65359-43C7-BA41-B8A7-AB4427EB3A64}" type="pres">
      <dgm:prSet presAssocID="{B664B619-8023-2D41-9B5C-57B34CEC8D07}" presName="compNode" presStyleCnt="0"/>
      <dgm:spPr/>
    </dgm:pt>
    <dgm:pt modelId="{FC88B530-7CFF-4147-BA47-FD513035CB16}" type="pres">
      <dgm:prSet presAssocID="{B664B619-8023-2D41-9B5C-57B34CEC8D07}" presName="iconBgRect" presStyleLbl="bgShp" presStyleIdx="5" presStyleCnt="6"/>
      <dgm:spPr/>
    </dgm:pt>
    <dgm:pt modelId="{1BC45D49-DCC8-EE41-9150-BE0D6ABA1227}" type="pres">
      <dgm:prSet presAssocID="{B664B619-8023-2D41-9B5C-57B34CEC8D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E79BBD2D-AC28-FB43-B58E-400E46BC4A21}" type="pres">
      <dgm:prSet presAssocID="{B664B619-8023-2D41-9B5C-57B34CEC8D07}" presName="spaceRect" presStyleCnt="0"/>
      <dgm:spPr/>
    </dgm:pt>
    <dgm:pt modelId="{D0C8E7E6-1DD7-3649-9B11-B47E12AE1B12}" type="pres">
      <dgm:prSet presAssocID="{B664B619-8023-2D41-9B5C-57B34CEC8D0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606900F-3797-412A-991C-7268BB26B763}" srcId="{EEA12383-7A4C-4A97-83FD-F38F737C5B48}" destId="{1F7018D1-0DCB-438A-AFD1-B04F4DE3425F}" srcOrd="0" destOrd="0" parTransId="{C4E00AC2-5B8F-4328-A9EC-2C19A6FE4737}" sibTransId="{9CADC134-B6C8-4780-996C-9CB465342300}"/>
    <dgm:cxn modelId="{C1A0FF14-DF99-40AF-B372-E66002A10F6D}" srcId="{EEA12383-7A4C-4A97-83FD-F38F737C5B48}" destId="{B42EB95B-3EF5-4170-BB4D-42FB223E6F5C}" srcOrd="1" destOrd="0" parTransId="{1EF97833-DCE9-4F93-BA54-A5EF7682DE96}" sibTransId="{9AE96BFD-E04B-4FB1-B39D-BDAA694019E6}"/>
    <dgm:cxn modelId="{4DEA392C-6BBA-4E75-BC75-6F2E6F1C5246}" type="presOf" srcId="{9AE96BFD-E04B-4FB1-B39D-BDAA694019E6}" destId="{622B6486-ABB2-4E55-9528-5514EAA6A35D}" srcOrd="0" destOrd="0" presId="urn:microsoft.com/office/officeart/2018/2/layout/IconCircleList"/>
    <dgm:cxn modelId="{6C278F3B-D9D4-45DC-AC45-F7339EA1DF68}" type="presOf" srcId="{0CEFA107-3A4D-4F31-8DBD-3475413B42DB}" destId="{59F033F7-1CB3-4942-9CBF-9396F5EE260C}" srcOrd="0" destOrd="0" presId="urn:microsoft.com/office/officeart/2018/2/layout/IconCircleList"/>
    <dgm:cxn modelId="{51AD3446-536A-4190-9D8E-F580DD3A70DF}" type="presOf" srcId="{CE367DC1-8CCF-4428-8F56-9C27462AFDB5}" destId="{6AB5A392-5FCD-403A-A906-74FC03B7E0ED}" srcOrd="0" destOrd="0" presId="urn:microsoft.com/office/officeart/2018/2/layout/IconCircleList"/>
    <dgm:cxn modelId="{4740B554-9563-413E-8685-F71D3A5E62D3}" type="presOf" srcId="{745280AD-8B8E-41CF-BE1A-F51673B27703}" destId="{FDABD282-B405-4762-BA80-235E3EDF11A3}" srcOrd="0" destOrd="0" presId="urn:microsoft.com/office/officeart/2018/2/layout/IconCircleList"/>
    <dgm:cxn modelId="{5C688258-97EA-4E9B-B5FD-4734FD97A4F9}" type="presOf" srcId="{2C796B12-76C5-41C9-AB98-147B939250D7}" destId="{30453FEE-FBCA-4D4B-A44F-0AB2FA1D576B}" srcOrd="0" destOrd="0" presId="urn:microsoft.com/office/officeart/2018/2/layout/IconCircleList"/>
    <dgm:cxn modelId="{A54DB360-C1E9-4439-B06F-0C229DDDEA51}" type="presOf" srcId="{9CADC134-B6C8-4780-996C-9CB465342300}" destId="{75B266DE-6A49-47D1-822E-D7160B29E47C}" srcOrd="0" destOrd="0" presId="urn:microsoft.com/office/officeart/2018/2/layout/IconCircleList"/>
    <dgm:cxn modelId="{B22ECB99-6D86-5745-89C1-BB1A6A35AE18}" type="presOf" srcId="{8965B042-E543-4D78-8984-C479284A5302}" destId="{70F6B2AE-E191-404B-A578-0AB05C90CFC0}" srcOrd="0" destOrd="0" presId="urn:microsoft.com/office/officeart/2018/2/layout/IconCircleList"/>
    <dgm:cxn modelId="{4211B8A0-3C53-40B6-A408-6B08DE1362F9}" type="presOf" srcId="{EEA12383-7A4C-4A97-83FD-F38F737C5B48}" destId="{FEA41B85-4544-4E54-B4CB-F09DCB2B76A0}" srcOrd="0" destOrd="0" presId="urn:microsoft.com/office/officeart/2018/2/layout/IconCircleList"/>
    <dgm:cxn modelId="{2532E5B3-FB1A-FB45-AF0A-237B43678BC6}" srcId="{EEA12383-7A4C-4A97-83FD-F38F737C5B48}" destId="{B664B619-8023-2D41-9B5C-57B34CEC8D07}" srcOrd="5" destOrd="0" parTransId="{51407742-CEFE-BE4F-BDB5-7A13EF77A957}" sibTransId="{2188C746-F8C7-4943-A970-56F9C608DA60}"/>
    <dgm:cxn modelId="{E336B3B4-162A-FC48-8A1B-FB6FD03F8FEE}" type="presOf" srcId="{B664B619-8023-2D41-9B5C-57B34CEC8D07}" destId="{D0C8E7E6-1DD7-3649-9B11-B47E12AE1B12}" srcOrd="0" destOrd="0" presId="urn:microsoft.com/office/officeart/2018/2/layout/IconCircleList"/>
    <dgm:cxn modelId="{089C34B9-100F-4241-971E-DBF28C27274A}" type="presOf" srcId="{4521705C-70A6-4F12-BE7E-1A42F23E3EEF}" destId="{1600229A-8F82-4B75-85E3-8E6A6CD4C1C4}" srcOrd="0" destOrd="0" presId="urn:microsoft.com/office/officeart/2018/2/layout/IconCircleList"/>
    <dgm:cxn modelId="{DF5D5CDC-4F5C-47F3-BE3E-3177302E45D2}" type="presOf" srcId="{B42EB95B-3EF5-4170-BB4D-42FB223E6F5C}" destId="{7FA8827E-597F-4DBE-A437-7BEBC46F4E61}" srcOrd="0" destOrd="0" presId="urn:microsoft.com/office/officeart/2018/2/layout/IconCircleList"/>
    <dgm:cxn modelId="{1F8526ED-327D-41D4-8D3A-07F3579DFF31}" srcId="{EEA12383-7A4C-4A97-83FD-F38F737C5B48}" destId="{745280AD-8B8E-41CF-BE1A-F51673B27703}" srcOrd="3" destOrd="0" parTransId="{EA95B8E0-E9C8-4BD4-A3FA-A4214BFE04A1}" sibTransId="{CE367DC1-8CCF-4428-8F56-9C27462AFDB5}"/>
    <dgm:cxn modelId="{03F186F9-E82E-4395-B5E0-29AB6B4000DF}" srcId="{EEA12383-7A4C-4A97-83FD-F38F737C5B48}" destId="{0CEFA107-3A4D-4F31-8DBD-3475413B42DB}" srcOrd="2" destOrd="0" parTransId="{E05EF587-1575-4AD9-AED2-8D28A35319C4}" sibTransId="{4521705C-70A6-4F12-BE7E-1A42F23E3EEF}"/>
    <dgm:cxn modelId="{A5B401FB-D106-4FAB-8D27-1F4C2ABED940}" srcId="{EEA12383-7A4C-4A97-83FD-F38F737C5B48}" destId="{2C796B12-76C5-41C9-AB98-147B939250D7}" srcOrd="4" destOrd="0" parTransId="{84FD841B-803E-47C2-9D67-05528F1D230F}" sibTransId="{8965B042-E543-4D78-8984-C479284A5302}"/>
    <dgm:cxn modelId="{31030AFB-8458-4BC5-A1C4-5B8663EEFAC7}" type="presOf" srcId="{1F7018D1-0DCB-438A-AFD1-B04F4DE3425F}" destId="{27C8E706-95EB-494C-B4A0-6D71B35F51A3}" srcOrd="0" destOrd="0" presId="urn:microsoft.com/office/officeart/2018/2/layout/IconCircleList"/>
    <dgm:cxn modelId="{A651CDED-A780-4659-841B-7C9C5B4B9D99}" type="presParOf" srcId="{FEA41B85-4544-4E54-B4CB-F09DCB2B76A0}" destId="{D31BFFCA-F709-481D-8CE5-D3C4E2DB418E}" srcOrd="0" destOrd="0" presId="urn:microsoft.com/office/officeart/2018/2/layout/IconCircleList"/>
    <dgm:cxn modelId="{EA257A2C-E5A3-459A-9268-0E40B6814C10}" type="presParOf" srcId="{D31BFFCA-F709-481D-8CE5-D3C4E2DB418E}" destId="{5E72C2AD-2F26-4304-BFC2-EF5F5F819B82}" srcOrd="0" destOrd="0" presId="urn:microsoft.com/office/officeart/2018/2/layout/IconCircleList"/>
    <dgm:cxn modelId="{F98DB307-47C9-489E-8B55-EA01DB6533B7}" type="presParOf" srcId="{5E72C2AD-2F26-4304-BFC2-EF5F5F819B82}" destId="{7D306CAA-6506-4F85-A1B9-A1D086A0D42C}" srcOrd="0" destOrd="0" presId="urn:microsoft.com/office/officeart/2018/2/layout/IconCircleList"/>
    <dgm:cxn modelId="{D52257FC-80F6-44E7-BE14-C302AA8B36AA}" type="presParOf" srcId="{5E72C2AD-2F26-4304-BFC2-EF5F5F819B82}" destId="{02109582-ACD0-49D2-91B9-1D20B8D723E6}" srcOrd="1" destOrd="0" presId="urn:microsoft.com/office/officeart/2018/2/layout/IconCircleList"/>
    <dgm:cxn modelId="{071DF959-7ECC-4141-8326-E0F8A9D8191D}" type="presParOf" srcId="{5E72C2AD-2F26-4304-BFC2-EF5F5F819B82}" destId="{35D2782D-5860-4708-8337-F5AF56B3C6FE}" srcOrd="2" destOrd="0" presId="urn:microsoft.com/office/officeart/2018/2/layout/IconCircleList"/>
    <dgm:cxn modelId="{1B5F0FF8-46BC-48E2-BD2A-EC6EBC811A3D}" type="presParOf" srcId="{5E72C2AD-2F26-4304-BFC2-EF5F5F819B82}" destId="{27C8E706-95EB-494C-B4A0-6D71B35F51A3}" srcOrd="3" destOrd="0" presId="urn:microsoft.com/office/officeart/2018/2/layout/IconCircleList"/>
    <dgm:cxn modelId="{70042B39-69DF-47AF-BD7E-C329FC144AB4}" type="presParOf" srcId="{D31BFFCA-F709-481D-8CE5-D3C4E2DB418E}" destId="{75B266DE-6A49-47D1-822E-D7160B29E47C}" srcOrd="1" destOrd="0" presId="urn:microsoft.com/office/officeart/2018/2/layout/IconCircleList"/>
    <dgm:cxn modelId="{E978EC3B-ABBA-42A5-A3AF-32AF83306F3A}" type="presParOf" srcId="{D31BFFCA-F709-481D-8CE5-D3C4E2DB418E}" destId="{6A33B43E-8391-47CA-9AD7-D3A94527A71C}" srcOrd="2" destOrd="0" presId="urn:microsoft.com/office/officeart/2018/2/layout/IconCircleList"/>
    <dgm:cxn modelId="{5852EB5F-BFD9-4EF4-AB95-0C7A3F4CC4C3}" type="presParOf" srcId="{6A33B43E-8391-47CA-9AD7-D3A94527A71C}" destId="{3388B812-39AB-48F8-90B6-36B70E9FDB82}" srcOrd="0" destOrd="0" presId="urn:microsoft.com/office/officeart/2018/2/layout/IconCircleList"/>
    <dgm:cxn modelId="{F2485FB1-6A01-49BB-9216-26E88A07545E}" type="presParOf" srcId="{6A33B43E-8391-47CA-9AD7-D3A94527A71C}" destId="{FAD55335-ACE0-4EB6-A07D-E7D028291207}" srcOrd="1" destOrd="0" presId="urn:microsoft.com/office/officeart/2018/2/layout/IconCircleList"/>
    <dgm:cxn modelId="{B862BF24-C177-4F38-9222-5B727F0821E2}" type="presParOf" srcId="{6A33B43E-8391-47CA-9AD7-D3A94527A71C}" destId="{E03C0DB3-896A-4747-9393-C5DBD175378E}" srcOrd="2" destOrd="0" presId="urn:microsoft.com/office/officeart/2018/2/layout/IconCircleList"/>
    <dgm:cxn modelId="{53EAC4BC-1F3D-4D2A-A9FB-615BA5A9F9E0}" type="presParOf" srcId="{6A33B43E-8391-47CA-9AD7-D3A94527A71C}" destId="{7FA8827E-597F-4DBE-A437-7BEBC46F4E61}" srcOrd="3" destOrd="0" presId="urn:microsoft.com/office/officeart/2018/2/layout/IconCircleList"/>
    <dgm:cxn modelId="{B60D33DD-C19C-40B1-9E39-474868FA30F6}" type="presParOf" srcId="{D31BFFCA-F709-481D-8CE5-D3C4E2DB418E}" destId="{622B6486-ABB2-4E55-9528-5514EAA6A35D}" srcOrd="3" destOrd="0" presId="urn:microsoft.com/office/officeart/2018/2/layout/IconCircleList"/>
    <dgm:cxn modelId="{2D76778D-BB95-4A7A-AF79-34C948692952}" type="presParOf" srcId="{D31BFFCA-F709-481D-8CE5-D3C4E2DB418E}" destId="{F3B3F20C-B0AD-4E08-BE29-1CEDEAD32D29}" srcOrd="4" destOrd="0" presId="urn:microsoft.com/office/officeart/2018/2/layout/IconCircleList"/>
    <dgm:cxn modelId="{DAAB3A3B-BD20-46FF-878C-1B5DFDE151DB}" type="presParOf" srcId="{F3B3F20C-B0AD-4E08-BE29-1CEDEAD32D29}" destId="{5D3D5000-ED41-4B93-81C7-E4C6F60BA788}" srcOrd="0" destOrd="0" presId="urn:microsoft.com/office/officeart/2018/2/layout/IconCircleList"/>
    <dgm:cxn modelId="{37BA9D10-B58D-438F-A108-B22A50EA701A}" type="presParOf" srcId="{F3B3F20C-B0AD-4E08-BE29-1CEDEAD32D29}" destId="{793C94F2-9042-407E-A774-92EB3BF12A38}" srcOrd="1" destOrd="0" presId="urn:microsoft.com/office/officeart/2018/2/layout/IconCircleList"/>
    <dgm:cxn modelId="{D332F6AE-99C4-477E-AA4A-2F4D227925FF}" type="presParOf" srcId="{F3B3F20C-B0AD-4E08-BE29-1CEDEAD32D29}" destId="{7FD4B53F-31A5-4602-A703-D856552CAB3E}" srcOrd="2" destOrd="0" presId="urn:microsoft.com/office/officeart/2018/2/layout/IconCircleList"/>
    <dgm:cxn modelId="{C6BD1367-3643-46EB-B613-20B0EB4F517B}" type="presParOf" srcId="{F3B3F20C-B0AD-4E08-BE29-1CEDEAD32D29}" destId="{59F033F7-1CB3-4942-9CBF-9396F5EE260C}" srcOrd="3" destOrd="0" presId="urn:microsoft.com/office/officeart/2018/2/layout/IconCircleList"/>
    <dgm:cxn modelId="{9C8FB3BB-A074-4BE7-AFDF-617F3F21F3C0}" type="presParOf" srcId="{D31BFFCA-F709-481D-8CE5-D3C4E2DB418E}" destId="{1600229A-8F82-4B75-85E3-8E6A6CD4C1C4}" srcOrd="5" destOrd="0" presId="urn:microsoft.com/office/officeart/2018/2/layout/IconCircleList"/>
    <dgm:cxn modelId="{D0003EF6-51FC-4603-9208-9E53327F7724}" type="presParOf" srcId="{D31BFFCA-F709-481D-8CE5-D3C4E2DB418E}" destId="{FEE6D492-AFFD-4D58-949B-D4E99BF18166}" srcOrd="6" destOrd="0" presId="urn:microsoft.com/office/officeart/2018/2/layout/IconCircleList"/>
    <dgm:cxn modelId="{3D6501C0-DFBB-4D8A-97EA-841B7517AC8E}" type="presParOf" srcId="{FEE6D492-AFFD-4D58-949B-D4E99BF18166}" destId="{6ED105F9-8D9B-4AD1-8888-30160ED50C0A}" srcOrd="0" destOrd="0" presId="urn:microsoft.com/office/officeart/2018/2/layout/IconCircleList"/>
    <dgm:cxn modelId="{D56E00E3-9B20-40DD-822C-260FCA69D214}" type="presParOf" srcId="{FEE6D492-AFFD-4D58-949B-D4E99BF18166}" destId="{222202FC-3C4E-4320-883D-DD8B4E569F13}" srcOrd="1" destOrd="0" presId="urn:microsoft.com/office/officeart/2018/2/layout/IconCircleList"/>
    <dgm:cxn modelId="{7E72E8BA-C987-41A1-9CF1-55BA156EACC4}" type="presParOf" srcId="{FEE6D492-AFFD-4D58-949B-D4E99BF18166}" destId="{02524D41-F38B-4E3D-BF06-80DCE121634D}" srcOrd="2" destOrd="0" presId="urn:microsoft.com/office/officeart/2018/2/layout/IconCircleList"/>
    <dgm:cxn modelId="{BC72E0E5-F9F2-4F79-8A32-892643BFB74E}" type="presParOf" srcId="{FEE6D492-AFFD-4D58-949B-D4E99BF18166}" destId="{FDABD282-B405-4762-BA80-235E3EDF11A3}" srcOrd="3" destOrd="0" presId="urn:microsoft.com/office/officeart/2018/2/layout/IconCircleList"/>
    <dgm:cxn modelId="{D054A079-5AE2-4EC1-8ED8-107DB872533E}" type="presParOf" srcId="{D31BFFCA-F709-481D-8CE5-D3C4E2DB418E}" destId="{6AB5A392-5FCD-403A-A906-74FC03B7E0ED}" srcOrd="7" destOrd="0" presId="urn:microsoft.com/office/officeart/2018/2/layout/IconCircleList"/>
    <dgm:cxn modelId="{631C7CC0-821D-4A32-9A84-18D39B88EE3E}" type="presParOf" srcId="{D31BFFCA-F709-481D-8CE5-D3C4E2DB418E}" destId="{C278DA14-931E-495C-A9B7-91AACFC386E3}" srcOrd="8" destOrd="0" presId="urn:microsoft.com/office/officeart/2018/2/layout/IconCircleList"/>
    <dgm:cxn modelId="{F7F47783-B586-4904-AD69-482B34CEA128}" type="presParOf" srcId="{C278DA14-931E-495C-A9B7-91AACFC386E3}" destId="{BCCECF68-FBB5-46E0-BFD8-577B1C73D2DF}" srcOrd="0" destOrd="0" presId="urn:microsoft.com/office/officeart/2018/2/layout/IconCircleList"/>
    <dgm:cxn modelId="{44BF9DDF-2538-4A6E-AD89-2D657DC9A446}" type="presParOf" srcId="{C278DA14-931E-495C-A9B7-91AACFC386E3}" destId="{126074F5-0E5C-4552-A808-76E8E9EB3815}" srcOrd="1" destOrd="0" presId="urn:microsoft.com/office/officeart/2018/2/layout/IconCircleList"/>
    <dgm:cxn modelId="{2044EE79-1ED6-4E1B-B4F1-2464EA989638}" type="presParOf" srcId="{C278DA14-931E-495C-A9B7-91AACFC386E3}" destId="{EE384EA4-C936-4822-95B7-7BFA54FB7EE7}" srcOrd="2" destOrd="0" presId="urn:microsoft.com/office/officeart/2018/2/layout/IconCircleList"/>
    <dgm:cxn modelId="{F859809A-DFEB-4119-92B5-B4D4E4411A18}" type="presParOf" srcId="{C278DA14-931E-495C-A9B7-91AACFC386E3}" destId="{30453FEE-FBCA-4D4B-A44F-0AB2FA1D576B}" srcOrd="3" destOrd="0" presId="urn:microsoft.com/office/officeart/2018/2/layout/IconCircleList"/>
    <dgm:cxn modelId="{153AB110-0463-6D49-810C-53BF7DC7FA4E}" type="presParOf" srcId="{D31BFFCA-F709-481D-8CE5-D3C4E2DB418E}" destId="{70F6B2AE-E191-404B-A578-0AB05C90CFC0}" srcOrd="9" destOrd="0" presId="urn:microsoft.com/office/officeart/2018/2/layout/IconCircleList"/>
    <dgm:cxn modelId="{9DE31332-AF6D-8744-B024-E1AA328C33B9}" type="presParOf" srcId="{D31BFFCA-F709-481D-8CE5-D3C4E2DB418E}" destId="{4CE65359-43C7-BA41-B8A7-AB4427EB3A64}" srcOrd="10" destOrd="0" presId="urn:microsoft.com/office/officeart/2018/2/layout/IconCircleList"/>
    <dgm:cxn modelId="{14949D96-003A-874F-8E00-8F79FE751F8B}" type="presParOf" srcId="{4CE65359-43C7-BA41-B8A7-AB4427EB3A64}" destId="{FC88B530-7CFF-4147-BA47-FD513035CB16}" srcOrd="0" destOrd="0" presId="urn:microsoft.com/office/officeart/2018/2/layout/IconCircleList"/>
    <dgm:cxn modelId="{040DB956-C405-664B-9747-4683CD3BB30D}" type="presParOf" srcId="{4CE65359-43C7-BA41-B8A7-AB4427EB3A64}" destId="{1BC45D49-DCC8-EE41-9150-BE0D6ABA1227}" srcOrd="1" destOrd="0" presId="urn:microsoft.com/office/officeart/2018/2/layout/IconCircleList"/>
    <dgm:cxn modelId="{41778C5B-1D60-444C-9E41-68D4E0DF1B2B}" type="presParOf" srcId="{4CE65359-43C7-BA41-B8A7-AB4427EB3A64}" destId="{E79BBD2D-AC28-FB43-B58E-400E46BC4A21}" srcOrd="2" destOrd="0" presId="urn:microsoft.com/office/officeart/2018/2/layout/IconCircleList"/>
    <dgm:cxn modelId="{AF1A358E-C91D-3343-967E-E09E130E892C}" type="presParOf" srcId="{4CE65359-43C7-BA41-B8A7-AB4427EB3A64}" destId="{D0C8E7E6-1DD7-3649-9B11-B47E12AE1B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06CAA-6506-4F85-A1B9-A1D086A0D42C}">
      <dsp:nvSpPr>
        <dsp:cNvPr id="0" name=""/>
        <dsp:cNvSpPr/>
      </dsp:nvSpPr>
      <dsp:spPr>
        <a:xfrm>
          <a:off x="1576558" y="23385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09582-ACD0-49D2-91B9-1D20B8D723E6}">
      <dsp:nvSpPr>
        <dsp:cNvPr id="0" name=""/>
        <dsp:cNvSpPr/>
      </dsp:nvSpPr>
      <dsp:spPr>
        <a:xfrm>
          <a:off x="1759134" y="205961"/>
          <a:ext cx="504257" cy="504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8E706-95EB-494C-B4A0-6D71B35F51A3}">
      <dsp:nvSpPr>
        <dsp:cNvPr id="0" name=""/>
        <dsp:cNvSpPr/>
      </dsp:nvSpPr>
      <dsp:spPr>
        <a:xfrm>
          <a:off x="2632270" y="23385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is important to focus on maintaining stock and possibly expanding locations in high traffic areas.</a:t>
          </a:r>
        </a:p>
      </dsp:txBody>
      <dsp:txXfrm>
        <a:off x="2632270" y="23385"/>
        <a:ext cx="2049321" cy="869409"/>
      </dsp:txXfrm>
    </dsp:sp>
    <dsp:sp modelId="{3388B812-39AB-48F8-90B6-36B70E9FDB82}">
      <dsp:nvSpPr>
        <dsp:cNvPr id="0" name=""/>
        <dsp:cNvSpPr/>
      </dsp:nvSpPr>
      <dsp:spPr>
        <a:xfrm>
          <a:off x="5038670" y="23385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55335-ACE0-4EB6-A07D-E7D028291207}">
      <dsp:nvSpPr>
        <dsp:cNvPr id="0" name=""/>
        <dsp:cNvSpPr/>
      </dsp:nvSpPr>
      <dsp:spPr>
        <a:xfrm>
          <a:off x="5221246" y="205961"/>
          <a:ext cx="504257" cy="504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8827E-597F-4DBE-A437-7BEBC46F4E61}">
      <dsp:nvSpPr>
        <dsp:cNvPr id="0" name=""/>
        <dsp:cNvSpPr/>
      </dsp:nvSpPr>
      <dsp:spPr>
        <a:xfrm>
          <a:off x="6094381" y="23385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There may be room for growth by promoting CitiBike as a way to enter the city as well as exit it.</a:t>
          </a:r>
        </a:p>
      </dsp:txBody>
      <dsp:txXfrm>
        <a:off x="6094381" y="23385"/>
        <a:ext cx="2049321" cy="869409"/>
      </dsp:txXfrm>
    </dsp:sp>
    <dsp:sp modelId="{5D3D5000-ED41-4B93-81C7-E4C6F60BA788}">
      <dsp:nvSpPr>
        <dsp:cNvPr id="0" name=""/>
        <dsp:cNvSpPr/>
      </dsp:nvSpPr>
      <dsp:spPr>
        <a:xfrm>
          <a:off x="1576558" y="1576657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C94F2-9042-407E-A774-92EB3BF12A38}">
      <dsp:nvSpPr>
        <dsp:cNvPr id="0" name=""/>
        <dsp:cNvSpPr/>
      </dsp:nvSpPr>
      <dsp:spPr>
        <a:xfrm>
          <a:off x="1759134" y="1759233"/>
          <a:ext cx="504257" cy="504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033F7-1CB3-4942-9CBF-9396F5EE260C}">
      <dsp:nvSpPr>
        <dsp:cNvPr id="0" name=""/>
        <dsp:cNvSpPr/>
      </dsp:nvSpPr>
      <dsp:spPr>
        <a:xfrm>
          <a:off x="2632270" y="1576657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Running promotions during colder months may help cushion the fall-off in usage winter brings.</a:t>
          </a:r>
        </a:p>
      </dsp:txBody>
      <dsp:txXfrm>
        <a:off x="2632270" y="1576657"/>
        <a:ext cx="2049321" cy="869409"/>
      </dsp:txXfrm>
    </dsp:sp>
    <dsp:sp modelId="{6ED105F9-8D9B-4AD1-8888-30160ED50C0A}">
      <dsp:nvSpPr>
        <dsp:cNvPr id="0" name=""/>
        <dsp:cNvSpPr/>
      </dsp:nvSpPr>
      <dsp:spPr>
        <a:xfrm>
          <a:off x="5038670" y="1576657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202FC-3C4E-4320-883D-DD8B4E569F13}">
      <dsp:nvSpPr>
        <dsp:cNvPr id="0" name=""/>
        <dsp:cNvSpPr/>
      </dsp:nvSpPr>
      <dsp:spPr>
        <a:xfrm>
          <a:off x="5221246" y="1759233"/>
          <a:ext cx="504257" cy="504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BD282-B405-4762-BA80-235E3EDF11A3}">
      <dsp:nvSpPr>
        <dsp:cNvPr id="0" name=""/>
        <dsp:cNvSpPr/>
      </dsp:nvSpPr>
      <dsp:spPr>
        <a:xfrm>
          <a:off x="6094381" y="1576657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Running a special promotion during a warmer month may encourage more users to become subscribers.</a:t>
          </a:r>
        </a:p>
      </dsp:txBody>
      <dsp:txXfrm>
        <a:off x="6094381" y="1576657"/>
        <a:ext cx="2049321" cy="869409"/>
      </dsp:txXfrm>
    </dsp:sp>
    <dsp:sp modelId="{BCCECF68-FBB5-46E0-BFD8-577B1C73D2DF}">
      <dsp:nvSpPr>
        <dsp:cNvPr id="0" name=""/>
        <dsp:cNvSpPr/>
      </dsp:nvSpPr>
      <dsp:spPr>
        <a:xfrm>
          <a:off x="1576558" y="3129930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074F5-0E5C-4552-A808-76E8E9EB3815}">
      <dsp:nvSpPr>
        <dsp:cNvPr id="0" name=""/>
        <dsp:cNvSpPr/>
      </dsp:nvSpPr>
      <dsp:spPr>
        <a:xfrm>
          <a:off x="1759134" y="3312506"/>
          <a:ext cx="504257" cy="504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53FEE-FBCA-4D4B-A44F-0AB2FA1D576B}">
      <dsp:nvSpPr>
        <dsp:cNvPr id="0" name=""/>
        <dsp:cNvSpPr/>
      </dsp:nvSpPr>
      <dsp:spPr>
        <a:xfrm>
          <a:off x="2632270" y="3129930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Targeting women should be a priority to expand ridership as they currently under-represented.</a:t>
          </a:r>
        </a:p>
      </dsp:txBody>
      <dsp:txXfrm>
        <a:off x="2632270" y="3129930"/>
        <a:ext cx="2049321" cy="869409"/>
      </dsp:txXfrm>
    </dsp:sp>
    <dsp:sp modelId="{FC88B530-7CFF-4147-BA47-FD513035CB16}">
      <dsp:nvSpPr>
        <dsp:cNvPr id="0" name=""/>
        <dsp:cNvSpPr/>
      </dsp:nvSpPr>
      <dsp:spPr>
        <a:xfrm>
          <a:off x="5038670" y="3129930"/>
          <a:ext cx="869409" cy="8694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45D49-DCC8-EE41-9150-BE0D6ABA1227}">
      <dsp:nvSpPr>
        <dsp:cNvPr id="0" name=""/>
        <dsp:cNvSpPr/>
      </dsp:nvSpPr>
      <dsp:spPr>
        <a:xfrm>
          <a:off x="5221246" y="3312506"/>
          <a:ext cx="504257" cy="50425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8E7E6-1DD7-3649-9B11-B47E12AE1B12}">
      <dsp:nvSpPr>
        <dsp:cNvPr id="0" name=""/>
        <dsp:cNvSpPr/>
      </dsp:nvSpPr>
      <dsp:spPr>
        <a:xfrm>
          <a:off x="6094381" y="3129930"/>
          <a:ext cx="2049321" cy="869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Investigating the under 20 and student demographic may be worthwhile in expanding ridership.</a:t>
          </a:r>
        </a:p>
      </dsp:txBody>
      <dsp:txXfrm>
        <a:off x="6094381" y="3129930"/>
        <a:ext cx="2049321" cy="869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C312-40AA-4E49-BEF5-492D49EC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Citibike</a:t>
            </a:r>
            <a:r>
              <a:rPr lang="en-US" dirty="0"/>
              <a:t> Analytics- 2018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66D2F-2FC3-7E40-9144-D43F55EE8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Reported using Tableau</a:t>
            </a:r>
          </a:p>
          <a:p>
            <a:r>
              <a:rPr lang="en-US" dirty="0"/>
              <a:t>by Gretel </a:t>
            </a:r>
            <a:r>
              <a:rPr lang="en-US" dirty="0" err="1"/>
              <a:t>Uptegrove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39AD5-DF21-CB4B-898D-516F56F5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locations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10BD66-E4EA-474B-BFE6-95948A5B4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128344"/>
            <a:ext cx="6033304" cy="485846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EA058-8C74-664A-9B70-106A82B21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popular locations, by far, to rent a bike are located in midtown and lower Manhattan.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this where business and tourist locations are mostly located, it makes sense that they see heavy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important to keep these locations well stocked with maintained bikes, and it may be worthwhile to invest in additional locations near hotspots, such as Pershing Square North.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6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6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C4639AD5-DF21-CB4B-898D-516F56F5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Ending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EA058-8C74-664A-9B70-106A82B21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3133580" cy="3931920"/>
          </a:xfrm>
        </p:spPr>
        <p:txBody>
          <a:bodyPr vert="horz" lIns="45720" tIns="45720" rIns="45720" bIns="45720" rtlCol="0"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most popular drop-off locations closely mirror the most popular starting locations, as the most popular fall within midtown and lower Manhattan.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worthwhile to notice, however, that there is a not insignificant use of drop-off locations over the rivers in Brooklyn and NJ, suggesting that commuters or visitors may utilize </a:t>
            </a:r>
            <a:r>
              <a:rPr lang="en-US" dirty="0" err="1"/>
              <a:t>CitiBike</a:t>
            </a:r>
            <a:r>
              <a:rPr lang="en-US" dirty="0"/>
              <a:t> to leave the city, even if they did not use it to enter.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suggests that there may be room for growth by promoting the use of </a:t>
            </a:r>
            <a:r>
              <a:rPr lang="en-US" dirty="0" err="1"/>
              <a:t>CitiBike</a:t>
            </a:r>
            <a:r>
              <a:rPr lang="en-US" dirty="0"/>
              <a:t> to get into the city as well as out.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E4B6A6-5C1A-1E42-9DF2-DF3A974F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881" y="585216"/>
            <a:ext cx="6597577" cy="52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0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7FAE187-7122-8C43-AE01-DC9047AE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Trips in 2018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D2097C-9CFF-F241-8CB4-25BAF1D74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There is a significant change in ridership over the months in 2018.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There is a marked increase in trips during the spring months, with a slight decline during the summer, another slight decline in fall, and a deep plunge in November and winter.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This is expected as people may be less likely to bike outside in the cold or inclement weather.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It still may be worthwhile, however, to investigate ways of promoting </a:t>
            </a:r>
            <a:r>
              <a:rPr lang="en-US" dirty="0" err="1">
                <a:solidFill>
                  <a:srgbClr val="FFFFFF"/>
                </a:solidFill>
              </a:rPr>
              <a:t>CitiBike</a:t>
            </a:r>
            <a:r>
              <a:rPr lang="en-US" dirty="0">
                <a:solidFill>
                  <a:srgbClr val="FFFFFF"/>
                </a:solidFill>
              </a:rPr>
              <a:t> usage during colder months, perhaps by discounting rates.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EB8B3F-F361-BE43-9185-B3A36FF8E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44567"/>
            <a:ext cx="5455921" cy="4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FE80A-C8A2-4E46-9A77-7E27F4759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78" y="4911819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Ridership – User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B6608-30DE-824B-8FEA-28BBB33D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9" y="643467"/>
            <a:ext cx="4750138" cy="3606798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vast majority of riders are subscribers to </a:t>
            </a:r>
            <a:r>
              <a:rPr lang="en-US" sz="2000" dirty="0" err="1"/>
              <a:t>CitiBike</a:t>
            </a:r>
            <a:r>
              <a:rPr lang="en-US" sz="2000" dirty="0"/>
              <a:t> service.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Non-subscriber customers tend to ride more in spring and summer, likely because they may be tourists.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may be advantageous to run a special promotion during one of these months to get these customers to be subscribers.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5CDDC6-A0C9-C743-A3A9-B1B564401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" b="50535"/>
          <a:stretch/>
        </p:blipFill>
        <p:spPr>
          <a:xfrm>
            <a:off x="5849858" y="1353355"/>
            <a:ext cx="6090558" cy="228554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4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4FE80A-C8A2-4E46-9A77-7E27F4759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Ridership - Gender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5CDDC6-A0C9-C743-A3A9-B1B564401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396" r="-52"/>
          <a:stretch/>
        </p:blipFill>
        <p:spPr>
          <a:xfrm>
            <a:off x="535918" y="3002974"/>
            <a:ext cx="6755321" cy="263929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B6608-30DE-824B-8FEA-28BBB33D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490" y="585216"/>
            <a:ext cx="3527043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Men are about three times more likely to use </a:t>
            </a:r>
            <a:r>
              <a:rPr lang="en-US" sz="2000" dirty="0" err="1">
                <a:solidFill>
                  <a:srgbClr val="FFFFFF"/>
                </a:solidFill>
              </a:rPr>
              <a:t>CitiBike</a:t>
            </a:r>
            <a:r>
              <a:rPr lang="en-US" sz="2000" dirty="0">
                <a:solidFill>
                  <a:srgbClr val="FFFFFF"/>
                </a:solidFill>
              </a:rPr>
              <a:t> than women.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This breakdown remains consistent throughout the year, with a slight decrease in female usage during the winter.</a:t>
            </a:r>
          </a:p>
          <a:p>
            <a:pPr marL="342900" indent="-3429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It would be worthwhile to allocate resources to promote </a:t>
            </a:r>
            <a:r>
              <a:rPr lang="en-US" sz="2000" dirty="0" err="1">
                <a:solidFill>
                  <a:srgbClr val="FFFFFF"/>
                </a:solidFill>
              </a:rPr>
              <a:t>CitiBike</a:t>
            </a:r>
            <a:r>
              <a:rPr lang="en-US" sz="2000" dirty="0">
                <a:solidFill>
                  <a:srgbClr val="FFFFFF"/>
                </a:solidFill>
              </a:rPr>
              <a:t> usage to the female demographic, as this is a huge largely untapped market.</a:t>
            </a:r>
          </a:p>
        </p:txBody>
      </p:sp>
    </p:spTree>
    <p:extLst>
      <p:ext uri="{BB962C8B-B14F-4D97-AF65-F5344CB8AC3E}">
        <p14:creationId xmlns:p14="http://schemas.microsoft.com/office/powerpoint/2010/main" val="291976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B94EC-0457-7944-BC55-C48AA147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RIDERSHIP - 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24B97-5F37-0F43-943E-31826D384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9" y="2286000"/>
            <a:ext cx="3791711" cy="3931920"/>
          </a:xfrm>
        </p:spPr>
        <p:txBody>
          <a:bodyPr vert="horz" lIns="45720" tIns="45720" rIns="45720" bIns="45720" rtlCol="0">
            <a:noAutofit/>
          </a:bodyPr>
          <a:lstStyle/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Riders in their 30’s comprise the greatest percentage of </a:t>
            </a:r>
            <a:r>
              <a:rPr lang="en-US" sz="2000" dirty="0" err="1">
                <a:solidFill>
                  <a:srgbClr val="FFFFFF"/>
                </a:solidFill>
              </a:rPr>
              <a:t>CitiBike</a:t>
            </a:r>
            <a:r>
              <a:rPr lang="en-US" sz="2000" dirty="0">
                <a:solidFill>
                  <a:srgbClr val="FFFFFF"/>
                </a:solidFill>
              </a:rPr>
              <a:t> users across all seasons.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Riders in their 20’s and 40’s are ranked 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or 3rd depending on the season, remaining in the low to mid-twenties percentages.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Surprisingly, riders under 20 comprise such a small percentage that they barely register.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Investigating this young demographic, perhaps targeting students, may be worthwhile.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72C0D-B788-A04E-87D1-90200EF6F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676" y="685800"/>
            <a:ext cx="6167711" cy="49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4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E66042-619E-E944-91BE-DFC54E32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79FFAE9-47EF-46A2-85BA-37B5BBBA2E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25407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5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561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Tw Cen MT</vt:lpstr>
      <vt:lpstr>Tw Cen MT Condensed</vt:lpstr>
      <vt:lpstr>Wingdings 3</vt:lpstr>
      <vt:lpstr>Integral</vt:lpstr>
      <vt:lpstr>Citibike Analytics- 2018</vt:lpstr>
      <vt:lpstr>Starting locations</vt:lpstr>
      <vt:lpstr>Ending Locations</vt:lpstr>
      <vt:lpstr>Trips in 2018</vt:lpstr>
      <vt:lpstr>Ridership – User Type</vt:lpstr>
      <vt:lpstr>Ridership - Gender</vt:lpstr>
      <vt:lpstr>RIDERSHIP - AGE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Analytics- 2018</dc:title>
  <dc:creator>Gretel Uptegrove</dc:creator>
  <cp:lastModifiedBy>Gretel Uptegrove</cp:lastModifiedBy>
  <cp:revision>3</cp:revision>
  <dcterms:created xsi:type="dcterms:W3CDTF">2019-07-09T12:52:52Z</dcterms:created>
  <dcterms:modified xsi:type="dcterms:W3CDTF">2019-07-09T13:13:56Z</dcterms:modified>
</cp:coreProperties>
</file>